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32918400" cx="43891200"/>
  <p:notesSz cx="32918400" cy="51206400"/>
  <p:embeddedFontLst>
    <p:embeddedFont>
      <p:font typeface="Ubuntu"/>
      <p:regular r:id="rId22"/>
      <p:bold r:id="rId23"/>
      <p:italic r:id="rId24"/>
      <p:boldItalic r:id="rId25"/>
    </p:embeddedFont>
    <p:embeddedFont>
      <p:font typeface="Ubuntu Light"/>
      <p:regular r:id="rId26"/>
      <p:bold r:id="rId27"/>
      <p:italic r:id="rId28"/>
      <p:boldItalic r:id="rId29"/>
    </p:embeddedFont>
    <p:embeddedFont>
      <p:font typeface="Ubuntu Medium"/>
      <p:regular r:id="rId30"/>
      <p:bold r:id="rId31"/>
      <p:italic r:id="rId32"/>
      <p:boldItalic r:id="rId33"/>
    </p:embeddedFont>
    <p:embeddedFont>
      <p:font typeface="Helvetica Neue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20">
          <p15:clr>
            <a:srgbClr val="A4A3A4"/>
          </p15:clr>
        </p15:guide>
        <p15:guide id="2" orient="horz" pos="20016">
          <p15:clr>
            <a:srgbClr val="A4A3A4"/>
          </p15:clr>
        </p15:guide>
        <p15:guide id="3" pos="720">
          <p15:clr>
            <a:srgbClr val="A4A3A4"/>
          </p15:clr>
        </p15:guide>
        <p15:guide id="4" pos="26928">
          <p15:clr>
            <a:srgbClr val="A4A3A4"/>
          </p15:clr>
        </p15:guide>
        <p15:guide id="5" pos="8640">
          <p15:clr>
            <a:srgbClr val="A4A3A4"/>
          </p15:clr>
        </p15:guide>
        <p15:guide id="6" pos="9216">
          <p15:clr>
            <a:srgbClr val="A4A3A4"/>
          </p15:clr>
        </p15:guide>
        <p15:guide id="7" pos="19008">
          <p15:clr>
            <a:srgbClr val="A4A3A4"/>
          </p15:clr>
        </p15:guide>
        <p15:guide id="8" pos="18432">
          <p15:clr>
            <a:srgbClr val="A4A3A4"/>
          </p15:clr>
        </p15:guide>
        <p15:guide id="9" orient="horz" pos="2304">
          <p15:clr>
            <a:srgbClr val="D9D9D9"/>
          </p15:clr>
        </p15:guide>
        <p15:guide id="10" orient="horz" pos="3096">
          <p15:clr>
            <a:srgbClr val="D9D9D9"/>
          </p15:clr>
        </p15:guide>
        <p15:guide id="11" orient="horz" pos="1502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20" orient="horz"/>
        <p:guide pos="20016" orient="horz"/>
        <p:guide pos="720"/>
        <p:guide pos="26928"/>
        <p:guide pos="8640"/>
        <p:guide pos="9216"/>
        <p:guide pos="19008"/>
        <p:guide pos="18432"/>
        <p:guide pos="2304" orient="horz"/>
        <p:guide pos="3096" orient="horz"/>
        <p:guide pos="150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Ubuntu-regular.fntdata"/><Relationship Id="rId21" Type="http://schemas.openxmlformats.org/officeDocument/2006/relationships/slide" Target="slides/slide16.xml"/><Relationship Id="rId24" Type="http://schemas.openxmlformats.org/officeDocument/2006/relationships/font" Target="fonts/Ubuntu-italic.fntdata"/><Relationship Id="rId23" Type="http://schemas.openxmlformats.org/officeDocument/2006/relationships/font" Target="fonts/Ubuntu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buntuLight-regular.fntdata"/><Relationship Id="rId25" Type="http://schemas.openxmlformats.org/officeDocument/2006/relationships/font" Target="fonts/Ubuntu-boldItalic.fntdata"/><Relationship Id="rId28" Type="http://schemas.openxmlformats.org/officeDocument/2006/relationships/font" Target="fonts/UbuntuLight-italic.fntdata"/><Relationship Id="rId27" Type="http://schemas.openxmlformats.org/officeDocument/2006/relationships/font" Target="fonts/Ubuntu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UbuntuMedium-bold.fntdata"/><Relationship Id="rId30" Type="http://schemas.openxmlformats.org/officeDocument/2006/relationships/font" Target="fonts/UbuntuMedium-regular.fntdata"/><Relationship Id="rId11" Type="http://schemas.openxmlformats.org/officeDocument/2006/relationships/slide" Target="slides/slide6.xml"/><Relationship Id="rId33" Type="http://schemas.openxmlformats.org/officeDocument/2006/relationships/font" Target="fonts/Ubuntu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UbuntuMedium-italic.fntdata"/><Relationship Id="rId13" Type="http://schemas.openxmlformats.org/officeDocument/2006/relationships/slide" Target="slides/slide8.xml"/><Relationship Id="rId35" Type="http://schemas.openxmlformats.org/officeDocument/2006/relationships/font" Target="fonts/HelveticaNeue-bold.fntdata"/><Relationship Id="rId12" Type="http://schemas.openxmlformats.org/officeDocument/2006/relationships/slide" Target="slides/slide7.xml"/><Relationship Id="rId34" Type="http://schemas.openxmlformats.org/officeDocument/2006/relationships/font" Target="fonts/HelveticaNeue-regular.fntdata"/><Relationship Id="rId15" Type="http://schemas.openxmlformats.org/officeDocument/2006/relationships/slide" Target="slides/slide10.xml"/><Relationship Id="rId37" Type="http://schemas.openxmlformats.org/officeDocument/2006/relationships/font" Target="fonts/HelveticaNeue-boldItalic.fntdata"/><Relationship Id="rId14" Type="http://schemas.openxmlformats.org/officeDocument/2006/relationships/slide" Target="slides/slide9.xml"/><Relationship Id="rId36" Type="http://schemas.openxmlformats.org/officeDocument/2006/relationships/font" Target="fonts/HelveticaNeue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png>
</file>

<file path=ppt/media/image26.jpg>
</file>

<file path=ppt/media/image27.jp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jpg>
</file>

<file path=ppt/media/image34.png>
</file>

<file path=ppt/media/image35.jpg>
</file>

<file path=ppt/media/image36.jpg>
</file>

<file path=ppt/media/image37.jpg>
</file>

<file path=ppt/media/image38.png>
</file>

<file path=ppt/media/image39.jpg>
</file>

<file path=ppt/media/image4.png>
</file>

<file path=ppt/media/image40.png>
</file>

<file path=ppt/media/image41.jpg>
</file>

<file path=ppt/media/image42.jp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14265275" cy="2560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18646775" y="0"/>
            <a:ext cx="14263689" cy="2560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657600" y="3840163"/>
            <a:ext cx="25603200" cy="1920240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3292475" y="24323675"/>
            <a:ext cx="26333450" cy="23042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48637825"/>
            <a:ext cx="1426527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18646775" y="48637825"/>
            <a:ext cx="14263689" cy="2559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Shape 202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Shape 227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Shape 245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63" name="Shape 263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Shape 264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Shape 281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99" name="Shape 299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Shape 300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Shape 321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Shape 117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Shape 158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Shape 181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idx="10" type="dt"/>
          </p:nvPr>
        </p:nvSpPr>
        <p:spPr>
          <a:xfrm>
            <a:off x="3291568" y="29992319"/>
            <a:ext cx="91440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1" type="ftr"/>
          </p:nvPr>
        </p:nvSpPr>
        <p:spPr>
          <a:xfrm>
            <a:off x="14996433" y="29992319"/>
            <a:ext cx="13898336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31455634" y="29992319"/>
            <a:ext cx="91440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3291569" y="2926080"/>
            <a:ext cx="37308065" cy="54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3775" lIns="407550" spcFirstLastPara="1" rIns="407550" wrap="square" tIns="2037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3291569" y="9511393"/>
            <a:ext cx="37308065" cy="19749407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/>
          <a:lstStyle>
            <a:lvl1pPr indent="-1006919" lvl="0" marL="457200" marR="0" rtl="0" algn="l">
              <a:lnSpc>
                <a:spcPct val="100000"/>
              </a:lnSpc>
              <a:spcBef>
                <a:spcPts val="2451"/>
              </a:spcBef>
              <a:spcAft>
                <a:spcPts val="0"/>
              </a:spcAft>
              <a:buClr>
                <a:schemeClr val="dk1"/>
              </a:buClr>
              <a:buSzPts val="12257"/>
              <a:buFont typeface="Times New Roman"/>
              <a:buChar char="•"/>
              <a:defRPr b="0" i="0" sz="12257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908939" lvl="1" marL="914400" marR="0" rtl="0" algn="l">
              <a:lnSpc>
                <a:spcPct val="100000"/>
              </a:lnSpc>
              <a:spcBef>
                <a:spcPts val="2143"/>
              </a:spcBef>
              <a:spcAft>
                <a:spcPts val="0"/>
              </a:spcAft>
              <a:buClr>
                <a:schemeClr val="dk1"/>
              </a:buClr>
              <a:buSzPts val="10714"/>
              <a:buFont typeface="Times New Roman"/>
              <a:buChar char="–"/>
              <a:defRPr b="0" i="0" sz="107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10958" lvl="2" marL="1371600" marR="0" rtl="0" algn="l">
              <a:lnSpc>
                <a:spcPct val="100000"/>
              </a:lnSpc>
              <a:spcBef>
                <a:spcPts val="1834"/>
              </a:spcBef>
              <a:spcAft>
                <a:spcPts val="0"/>
              </a:spcAft>
              <a:buClr>
                <a:schemeClr val="dk1"/>
              </a:buClr>
              <a:buSzPts val="9171"/>
              <a:buFont typeface="Times New Roman"/>
              <a:buChar char="•"/>
              <a:defRPr b="0" i="0" sz="9171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712978" lvl="3" marL="1828800" marR="0" rtl="0" algn="l">
              <a:lnSpc>
                <a:spcPct val="100000"/>
              </a:lnSpc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–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712978" lvl="4" marL="2286000" marR="0" rtl="0" algn="l">
              <a:lnSpc>
                <a:spcPct val="100000"/>
              </a:lnSpc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»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712978" lvl="5" marL="2743200" marR="0" rtl="0" algn="l">
              <a:lnSpc>
                <a:spcPct val="100000"/>
              </a:lnSpc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»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712978" lvl="6" marL="3200400" marR="0" rtl="0" algn="l">
              <a:lnSpc>
                <a:spcPct val="100000"/>
              </a:lnSpc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»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712978" lvl="7" marL="3657600" marR="0" rtl="0" algn="l">
              <a:lnSpc>
                <a:spcPct val="100000"/>
              </a:lnSpc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»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712978" lvl="8" marL="4114800" marR="0" rtl="0" algn="l">
              <a:lnSpc>
                <a:spcPct val="100000"/>
              </a:lnSpc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»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3291568" y="29992319"/>
            <a:ext cx="91440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14996433" y="29992319"/>
            <a:ext cx="13898336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31455634" y="29992319"/>
            <a:ext cx="91440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314"/>
              <a:buFont typeface="Arial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10" Type="http://schemas.openxmlformats.org/officeDocument/2006/relationships/image" Target="../media/image37.jpg"/><Relationship Id="rId9" Type="http://schemas.openxmlformats.org/officeDocument/2006/relationships/image" Target="../media/image33.jpg"/><Relationship Id="rId5" Type="http://schemas.openxmlformats.org/officeDocument/2006/relationships/image" Target="../media/image3.png"/><Relationship Id="rId6" Type="http://schemas.openxmlformats.org/officeDocument/2006/relationships/image" Target="../media/image27.jpg"/><Relationship Id="rId7" Type="http://schemas.openxmlformats.org/officeDocument/2006/relationships/image" Target="../media/image29.jpg"/><Relationship Id="rId8" Type="http://schemas.openxmlformats.org/officeDocument/2006/relationships/image" Target="../media/image3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30.png"/><Relationship Id="rId7" Type="http://schemas.openxmlformats.org/officeDocument/2006/relationships/image" Target="../media/image3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31.png"/><Relationship Id="rId7" Type="http://schemas.openxmlformats.org/officeDocument/2006/relationships/image" Target="../media/image32.png"/><Relationship Id="rId8" Type="http://schemas.openxmlformats.org/officeDocument/2006/relationships/image" Target="../media/image3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3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39.jpg"/><Relationship Id="rId7" Type="http://schemas.openxmlformats.org/officeDocument/2006/relationships/image" Target="../media/image41.jpg"/><Relationship Id="rId8" Type="http://schemas.openxmlformats.org/officeDocument/2006/relationships/image" Target="../media/image4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44.png"/><Relationship Id="rId7" Type="http://schemas.openxmlformats.org/officeDocument/2006/relationships/image" Target="../media/image4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2.png"/><Relationship Id="rId7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7" Type="http://schemas.openxmlformats.org/officeDocument/2006/relationships/image" Target="../media/image4.png"/><Relationship Id="rId8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10" Type="http://schemas.openxmlformats.org/officeDocument/2006/relationships/image" Target="../media/image13.png"/><Relationship Id="rId9" Type="http://schemas.openxmlformats.org/officeDocument/2006/relationships/image" Target="../media/image22.png"/><Relationship Id="rId5" Type="http://schemas.openxmlformats.org/officeDocument/2006/relationships/image" Target="../media/image3.png"/><Relationship Id="rId6" Type="http://schemas.openxmlformats.org/officeDocument/2006/relationships/image" Target="../media/image12.png"/><Relationship Id="rId7" Type="http://schemas.openxmlformats.org/officeDocument/2006/relationships/image" Target="../media/image11.png"/><Relationship Id="rId8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40.png"/><Relationship Id="rId7" Type="http://schemas.openxmlformats.org/officeDocument/2006/relationships/image" Target="../media/image2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7.png"/><Relationship Id="rId7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24.jpg"/><Relationship Id="rId5" Type="http://schemas.openxmlformats.org/officeDocument/2006/relationships/image" Target="../media/image3.png"/><Relationship Id="rId6" Type="http://schemas.openxmlformats.org/officeDocument/2006/relationships/image" Target="../media/image16.png"/><Relationship Id="rId7" Type="http://schemas.openxmlformats.org/officeDocument/2006/relationships/image" Target="../media/image18.png"/><Relationship Id="rId8" Type="http://schemas.openxmlformats.org/officeDocument/2006/relationships/image" Target="../media/image1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21.png"/><Relationship Id="rId5" Type="http://schemas.openxmlformats.org/officeDocument/2006/relationships/image" Target="../media/image3.png"/><Relationship Id="rId6" Type="http://schemas.openxmlformats.org/officeDocument/2006/relationships/image" Target="../media/image19.jpg"/><Relationship Id="rId7" Type="http://schemas.openxmlformats.org/officeDocument/2006/relationships/image" Target="../media/image20.png"/><Relationship Id="rId8" Type="http://schemas.openxmlformats.org/officeDocument/2006/relationships/image" Target="../media/image2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25.png"/><Relationship Id="rId7" Type="http://schemas.openxmlformats.org/officeDocument/2006/relationships/image" Target="../media/image40.png"/><Relationship Id="rId8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hape 24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Shape 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94700" y="9075949"/>
            <a:ext cx="36691488" cy="20638899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Shape 26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" name="Shape 27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28" name="Shape 28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" name="Shape 29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30" name="Shape 30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31" name="Shape 31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32" name="Shape 32"/>
          <p:cNvSpPr txBox="1"/>
          <p:nvPr/>
        </p:nvSpPr>
        <p:spPr>
          <a:xfrm>
            <a:off x="4526300" y="3688500"/>
            <a:ext cx="32694000" cy="17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0" i="0" lang="en-US" sz="5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John George  </a:t>
            </a:r>
            <a:r>
              <a:rPr b="0" i="0" lang="en-US" sz="5000" u="none" cap="none" strike="noStrike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rPr>
              <a:t>∘  Paijanne Jones  ∘  </a:t>
            </a:r>
            <a:r>
              <a:rPr b="0" i="0" lang="en-US" sz="5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Calvin Young  ∘  Justin Burris  ∘  Shivani Nadarajah</a:t>
            </a:r>
            <a:endParaRPr b="0" i="0" sz="50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33" name="Shape 33"/>
          <p:cNvSpPr txBox="1"/>
          <p:nvPr/>
        </p:nvSpPr>
        <p:spPr>
          <a:xfrm flipH="1">
            <a:off x="9548250" y="8785525"/>
            <a:ext cx="24794700" cy="6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7200" u="none" cap="none" strike="noStrike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Design and manufacture two separate antenna deployment systems for Oregon’s first satellite</a:t>
            </a:r>
            <a:r>
              <a:rPr b="1" i="0" lang="en-US" sz="7200" u="none" cap="none" strike="noStrike">
                <a:solidFill>
                  <a:srgbClr val="255CB5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endParaRPr b="0" i="0" sz="7200" u="none" cap="none" strike="noStrike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4" name="Shape 34"/>
          <p:cNvSpPr txBox="1"/>
          <p:nvPr/>
        </p:nvSpPr>
        <p:spPr>
          <a:xfrm>
            <a:off x="12327250" y="6430525"/>
            <a:ext cx="193101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600"/>
              <a:buFont typeface="Arial"/>
              <a:buNone/>
            </a:pPr>
            <a:r>
              <a:rPr b="1" lang="en-US" sz="10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Capstone Assignment</a:t>
            </a:r>
            <a:endParaRPr b="1" i="0" sz="10600" u="none" cap="none" strike="noStrike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35" name="Shape 3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Shape 204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-329600" y="2109000"/>
            <a:ext cx="43891194" cy="308094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05" name="Shape 205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6" name="Shape 206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207" name="Shape 20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8" name="Shape 208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209" name="Shape 209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210" name="Shape 210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211" name="Shape 211"/>
          <p:cNvSpPr txBox="1"/>
          <p:nvPr/>
        </p:nvSpPr>
        <p:spPr>
          <a:xfrm>
            <a:off x="6454225" y="6350300"/>
            <a:ext cx="200184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600"/>
              <a:buFont typeface="Arial"/>
              <a:buNone/>
            </a:pPr>
            <a:r>
              <a:rPr b="1" lang="en-US" sz="10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Tape Spring Manufacturing</a:t>
            </a:r>
            <a:endParaRPr b="1" i="0" sz="10600" u="none" cap="none" strike="noStrike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12" name="Shape 2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Shape 2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52150" y="9220298"/>
            <a:ext cx="5618295" cy="553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Shape 2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14450" y="17987725"/>
            <a:ext cx="10167200" cy="10167200"/>
          </a:xfrm>
          <a:prstGeom prst="rect">
            <a:avLst/>
          </a:prstGeom>
          <a:noFill/>
          <a:ln cap="flat" cmpd="sng" w="38100">
            <a:solidFill>
              <a:srgbClr val="112A5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5" name="Shape 2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5400000">
            <a:off x="29881038" y="5942912"/>
            <a:ext cx="8164150" cy="14521226"/>
          </a:xfrm>
          <a:prstGeom prst="rect">
            <a:avLst/>
          </a:prstGeom>
          <a:noFill/>
          <a:ln cap="flat" cmpd="sng" w="38100">
            <a:solidFill>
              <a:srgbClr val="112A5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6" name="Shape 2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6779175" y="19830497"/>
            <a:ext cx="14521225" cy="8146053"/>
          </a:xfrm>
          <a:prstGeom prst="rect">
            <a:avLst/>
          </a:prstGeom>
          <a:noFill/>
          <a:ln cap="flat" cmpd="sng" w="38100">
            <a:solidFill>
              <a:srgbClr val="112A5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17" name="Shape 2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4630400" y="17878275"/>
            <a:ext cx="7625402" cy="10167202"/>
          </a:xfrm>
          <a:prstGeom prst="rect">
            <a:avLst/>
          </a:prstGeom>
          <a:noFill/>
          <a:ln cap="flat" cmpd="sng" w="38100">
            <a:solidFill>
              <a:srgbClr val="112A5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8" name="Shape 218"/>
          <p:cNvSpPr txBox="1"/>
          <p:nvPr/>
        </p:nvSpPr>
        <p:spPr>
          <a:xfrm flipH="1">
            <a:off x="9202825" y="9215000"/>
            <a:ext cx="14521200" cy="42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Plain weave E-glass fiberglass</a:t>
            </a:r>
            <a:endParaRPr b="1" sz="6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Pre-impregnated with epoxy resin</a:t>
            </a:r>
            <a:endParaRPr b="1" sz="6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4 layers at specified orientations (-45, 0, 90, 45)</a:t>
            </a:r>
            <a:endParaRPr b="1" sz="6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Cured while vacuum sealed at recommended temperature</a:t>
            </a:r>
            <a:endParaRPr b="1" sz="6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19" name="Shape 219"/>
          <p:cNvSpPr txBox="1"/>
          <p:nvPr/>
        </p:nvSpPr>
        <p:spPr>
          <a:xfrm flipH="1">
            <a:off x="2845100" y="28681875"/>
            <a:ext cx="8505900" cy="15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Fiberglass Pre-preg.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0" name="Shape 220"/>
          <p:cNvSpPr txBox="1"/>
          <p:nvPr/>
        </p:nvSpPr>
        <p:spPr>
          <a:xfrm flipH="1">
            <a:off x="15011400" y="28681875"/>
            <a:ext cx="7625400" cy="15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½” diameter molds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1" name="Shape 221"/>
          <p:cNvSpPr txBox="1"/>
          <p:nvPr/>
        </p:nvSpPr>
        <p:spPr>
          <a:xfrm flipH="1">
            <a:off x="32342213" y="28509625"/>
            <a:ext cx="32418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Results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2" name="Shape 222"/>
          <p:cNvSpPr txBox="1"/>
          <p:nvPr/>
        </p:nvSpPr>
        <p:spPr>
          <a:xfrm flipH="1">
            <a:off x="30068013" y="17638413"/>
            <a:ext cx="8505900" cy="15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Vacuum cured @ 310 F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23" name="Shape 223"/>
          <p:cNvSpPr txBox="1"/>
          <p:nvPr/>
        </p:nvSpPr>
        <p:spPr>
          <a:xfrm flipH="1">
            <a:off x="2524750" y="15081800"/>
            <a:ext cx="4673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Plain weave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Shape 229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Shape 230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1" name="Shape 231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232" name="Shape 23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3" name="Shape 233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234" name="Shape 234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grpSp>
        <p:nvGrpSpPr>
          <p:cNvPr id="236" name="Shape 236"/>
          <p:cNvGrpSpPr/>
          <p:nvPr/>
        </p:nvGrpSpPr>
        <p:grpSpPr>
          <a:xfrm>
            <a:off x="22138500" y="6354325"/>
            <a:ext cx="20035800" cy="8653500"/>
            <a:chOff x="10890600" y="6354325"/>
            <a:chExt cx="20035800" cy="8653500"/>
          </a:xfrm>
        </p:grpSpPr>
        <p:sp>
          <p:nvSpPr>
            <p:cNvPr id="237" name="Shape 237"/>
            <p:cNvSpPr txBox="1"/>
            <p:nvPr/>
          </p:nvSpPr>
          <p:spPr>
            <a:xfrm flipH="1">
              <a:off x="10890600" y="8709325"/>
              <a:ext cx="20035800" cy="62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609600" lvl="0" marL="457200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Points at Oregon as it passes overhead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Transmits high-definition video signal to handheld ground stations made by high school students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238" name="Shape 238"/>
            <p:cNvSpPr txBox="1"/>
            <p:nvPr/>
          </p:nvSpPr>
          <p:spPr>
            <a:xfrm>
              <a:off x="12188125" y="6354325"/>
              <a:ext cx="17440800" cy="20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 Band Helical Antenna</a:t>
              </a:r>
              <a:endParaRPr b="1" sz="10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pic>
        <p:nvPicPr>
          <p:cNvPr id="239" name="Shape 2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Shape 2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774643" y="13777900"/>
            <a:ext cx="17732707" cy="1567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Shape 2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76375" y="7573300"/>
            <a:ext cx="17211112" cy="22948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Shape 247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Shape 248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9" name="Shape 249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250" name="Shape 25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1" name="Shape 251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252" name="Shape 252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253" name="Shape 253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grpSp>
        <p:nvGrpSpPr>
          <p:cNvPr id="254" name="Shape 254"/>
          <p:cNvGrpSpPr/>
          <p:nvPr/>
        </p:nvGrpSpPr>
        <p:grpSpPr>
          <a:xfrm>
            <a:off x="11126268" y="6354325"/>
            <a:ext cx="21638664" cy="8653500"/>
            <a:chOff x="10890635" y="6354325"/>
            <a:chExt cx="20035800" cy="8653500"/>
          </a:xfrm>
        </p:grpSpPr>
        <p:sp>
          <p:nvSpPr>
            <p:cNvPr id="255" name="Shape 255"/>
            <p:cNvSpPr txBox="1"/>
            <p:nvPr/>
          </p:nvSpPr>
          <p:spPr>
            <a:xfrm flipH="1">
              <a:off x="10890635" y="8709325"/>
              <a:ext cx="20035800" cy="62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Compact down to less than 15 mm and extend to 460 mm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Deploy autonomously after ~6 months without tangling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Hold shape accurately enough for RF transmission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Maintain stability under rotational acceleration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Achieve high-gain transmission with fewer turns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4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Design Inspiration</a:t>
              </a:r>
              <a:endParaRPr b="1" sz="10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AISat (India)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GOMX-3 (Denmark)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Prometheus (New Mexico)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256" name="Shape 256"/>
            <p:cNvSpPr txBox="1"/>
            <p:nvPr/>
          </p:nvSpPr>
          <p:spPr>
            <a:xfrm>
              <a:off x="12188135" y="6354325"/>
              <a:ext cx="17440800" cy="20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Design Challenges</a:t>
              </a:r>
              <a:endParaRPr b="1" sz="10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pic>
        <p:nvPicPr>
          <p:cNvPr id="257" name="Shape 25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Shape 2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87700" y="8705832"/>
            <a:ext cx="7326250" cy="2023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Shape 2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656188" y="23010802"/>
            <a:ext cx="15762812" cy="81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Shape 26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629025" y="16096975"/>
            <a:ext cx="12539126" cy="1183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Shape 266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Shape 267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Shape 268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269" name="Shape 26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70" name="Shape 270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271" name="Shape 271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272" name="Shape 272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grpSp>
        <p:nvGrpSpPr>
          <p:cNvPr id="273" name="Shape 273"/>
          <p:cNvGrpSpPr/>
          <p:nvPr/>
        </p:nvGrpSpPr>
        <p:grpSpPr>
          <a:xfrm>
            <a:off x="1592950" y="6278125"/>
            <a:ext cx="29998250" cy="20937875"/>
            <a:chOff x="-9654950" y="6278125"/>
            <a:chExt cx="29998250" cy="20937875"/>
          </a:xfrm>
        </p:grpSpPr>
        <p:sp>
          <p:nvSpPr>
            <p:cNvPr id="274" name="Shape 274"/>
            <p:cNvSpPr txBox="1"/>
            <p:nvPr/>
          </p:nvSpPr>
          <p:spPr>
            <a:xfrm flipH="1">
              <a:off x="-9654950" y="10884300"/>
              <a:ext cx="15220200" cy="1633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Designed to emit an axial-end fire radiation power with high gain characteristics. 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Communication to ground station on WiFi channel 802.11b.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Antenna is stowed as a compressed spring, releasing stored potential energy upon deployment.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Experimented with non-uniform diameter designs to facilitate concerns with packing efficiency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275" name="Shape 275"/>
            <p:cNvSpPr txBox="1"/>
            <p:nvPr/>
          </p:nvSpPr>
          <p:spPr>
            <a:xfrm>
              <a:off x="679800" y="6278125"/>
              <a:ext cx="19663500" cy="262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t/>
              </a:r>
              <a:endParaRPr b="1" sz="10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Uniform Helical Antenna</a:t>
              </a:r>
              <a:endParaRPr b="1" i="0" sz="10600" u="none" cap="none" strike="noStrike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pic>
        <p:nvPicPr>
          <p:cNvPr id="276" name="Shape 27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Shape 2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021125" y="11171900"/>
            <a:ext cx="23859749" cy="17894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Shape 283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Shape 284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Shape 285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286" name="Shape 28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87" name="Shape 287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288" name="Shape 288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289" name="Shape 289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pic>
        <p:nvPicPr>
          <p:cNvPr id="290" name="Shape 29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1" name="Shape 291"/>
          <p:cNvGrpSpPr/>
          <p:nvPr/>
        </p:nvGrpSpPr>
        <p:grpSpPr>
          <a:xfrm>
            <a:off x="12527568" y="6201925"/>
            <a:ext cx="18836064" cy="8882100"/>
            <a:chOff x="12188135" y="6201925"/>
            <a:chExt cx="17440800" cy="8882100"/>
          </a:xfrm>
        </p:grpSpPr>
        <p:sp>
          <p:nvSpPr>
            <p:cNvPr id="292" name="Shape 292"/>
            <p:cNvSpPr txBox="1"/>
            <p:nvPr/>
          </p:nvSpPr>
          <p:spPr>
            <a:xfrm flipH="1">
              <a:off x="13923537" y="8785525"/>
              <a:ext cx="15240000" cy="62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Thin gauge for compact storage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Beryllium copper for resilience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Silver coating for electrical properties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Difficult with such extreme proportions 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Numerous attempts to make by hand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Varying levels of success 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Contracted local professionals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293" name="Shape 293"/>
            <p:cNvSpPr txBox="1"/>
            <p:nvPr/>
          </p:nvSpPr>
          <p:spPr>
            <a:xfrm>
              <a:off x="12188135" y="6201925"/>
              <a:ext cx="17440800" cy="20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Spring Manufacturing</a:t>
              </a:r>
              <a:endParaRPr b="1" sz="10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pic>
        <p:nvPicPr>
          <p:cNvPr id="294" name="Shape 29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620025" y="9611046"/>
            <a:ext cx="11880425" cy="15840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Shape 29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 rot="5400000">
            <a:off x="16663025" y="17685650"/>
            <a:ext cx="10565250" cy="14087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Shape 29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43000" y="9611033"/>
            <a:ext cx="11880425" cy="158405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Shape 302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Shape 303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4" name="Shape 304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305" name="Shape 30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6" name="Shape 306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307" name="Shape 307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308" name="Shape 308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pic>
        <p:nvPicPr>
          <p:cNvPr id="309" name="Shape 30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0" name="Shape 310"/>
          <p:cNvGrpSpPr/>
          <p:nvPr/>
        </p:nvGrpSpPr>
        <p:grpSpPr>
          <a:xfrm>
            <a:off x="2616914" y="7126875"/>
            <a:ext cx="18836068" cy="8501100"/>
            <a:chOff x="3011604" y="7126875"/>
            <a:chExt cx="17440803" cy="8501100"/>
          </a:xfrm>
        </p:grpSpPr>
        <p:sp>
          <p:nvSpPr>
            <p:cNvPr id="311" name="Shape 311"/>
            <p:cNvSpPr txBox="1"/>
            <p:nvPr/>
          </p:nvSpPr>
          <p:spPr>
            <a:xfrm flipH="1">
              <a:off x="3011604" y="9329475"/>
              <a:ext cx="17440800" cy="62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Spring-loaded mechanism mounted to PCB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Three hinged arms compress the spring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Circumferential burn wire releases the arms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312" name="Shape 312"/>
            <p:cNvSpPr txBox="1"/>
            <p:nvPr/>
          </p:nvSpPr>
          <p:spPr>
            <a:xfrm>
              <a:off x="3011607" y="7126875"/>
              <a:ext cx="17440800" cy="20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Deployment</a:t>
              </a:r>
              <a:endParaRPr b="1" sz="10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313" name="Shape 313"/>
          <p:cNvGrpSpPr/>
          <p:nvPr/>
        </p:nvGrpSpPr>
        <p:grpSpPr>
          <a:xfrm>
            <a:off x="22840615" y="19190275"/>
            <a:ext cx="18836067" cy="8424900"/>
            <a:chOff x="13846187" y="8320250"/>
            <a:chExt cx="17440803" cy="8424900"/>
          </a:xfrm>
        </p:grpSpPr>
        <p:sp>
          <p:nvSpPr>
            <p:cNvPr id="314" name="Shape 314"/>
            <p:cNvSpPr txBox="1"/>
            <p:nvPr/>
          </p:nvSpPr>
          <p:spPr>
            <a:xfrm flipH="1">
              <a:off x="13846187" y="10446650"/>
              <a:ext cx="17440800" cy="62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Tethers used to maintain compression in the deployed spring, providing rigidity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Similar designs use fishing line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Initially opted for ribbons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Settled on ultra-thin Kapton strips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Simple, light-weight, compact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315" name="Shape 315"/>
            <p:cNvSpPr txBox="1"/>
            <p:nvPr/>
          </p:nvSpPr>
          <p:spPr>
            <a:xfrm>
              <a:off x="13846190" y="8320250"/>
              <a:ext cx="17440800" cy="20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Constraint</a:t>
              </a:r>
              <a:endParaRPr b="1" sz="10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pic>
        <p:nvPicPr>
          <p:cNvPr id="316" name="Shape 316"/>
          <p:cNvPicPr preferRelativeResize="0"/>
          <p:nvPr/>
        </p:nvPicPr>
        <p:blipFill rotWithShape="1">
          <a:blip r:embed="rId6">
            <a:alphaModFix/>
          </a:blip>
          <a:srcRect b="32359" l="31612" r="38656" t="0"/>
          <a:stretch/>
        </p:blipFill>
        <p:spPr>
          <a:xfrm>
            <a:off x="28645600" y="5530500"/>
            <a:ext cx="10874822" cy="13916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Shape 317"/>
          <p:cNvPicPr preferRelativeResize="0"/>
          <p:nvPr/>
        </p:nvPicPr>
        <p:blipFill rotWithShape="1">
          <a:blip r:embed="rId7">
            <a:alphaModFix/>
          </a:blip>
          <a:srcRect b="35877" l="31035" r="37396" t="18835"/>
          <a:stretch/>
        </p:blipFill>
        <p:spPr>
          <a:xfrm>
            <a:off x="3390950" y="15246975"/>
            <a:ext cx="16982371" cy="1370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Shape 323"/>
          <p:cNvPicPr preferRelativeResize="0"/>
          <p:nvPr/>
        </p:nvPicPr>
        <p:blipFill rotWithShape="1">
          <a:blip r:embed="rId3">
            <a:alphaModFix amt="7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Shape 324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5" name="Shape 325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326" name="Shape 32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7" name="Shape 327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328" name="Shape 328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329" name="Shape 329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grpSp>
        <p:nvGrpSpPr>
          <p:cNvPr id="330" name="Shape 330"/>
          <p:cNvGrpSpPr/>
          <p:nvPr/>
        </p:nvGrpSpPr>
        <p:grpSpPr>
          <a:xfrm>
            <a:off x="10855400" y="9763600"/>
            <a:ext cx="20035800" cy="8348700"/>
            <a:chOff x="679800" y="8546450"/>
            <a:chExt cx="20035800" cy="8348700"/>
          </a:xfrm>
        </p:grpSpPr>
        <p:sp>
          <p:nvSpPr>
            <p:cNvPr id="331" name="Shape 331"/>
            <p:cNvSpPr txBox="1"/>
            <p:nvPr/>
          </p:nvSpPr>
          <p:spPr>
            <a:xfrm flipH="1">
              <a:off x="679800" y="10596650"/>
              <a:ext cx="20035800" cy="62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Andrew Greenberg and Glenn LeBrasseur 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for sponsoring the project and herding all of the electrons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Gerald Recktenwald 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for providing fantastic guidance as our faculty advisor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Dependable Springs 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for the precise manufacturing of our helical antennas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HP Dynamics Lab 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for their generous assistance with all things vibration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HP Model Shop 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for supplying high-quality 3D prints of our design prototypes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332" name="Shape 332"/>
            <p:cNvSpPr txBox="1"/>
            <p:nvPr/>
          </p:nvSpPr>
          <p:spPr>
            <a:xfrm>
              <a:off x="3382500" y="8546450"/>
              <a:ext cx="14630400" cy="20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Special Thanks</a:t>
              </a:r>
              <a:endParaRPr b="1" i="0" sz="10600" u="none" cap="none" strike="noStrike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pic>
        <p:nvPicPr>
          <p:cNvPr id="333" name="Shape 3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Shape 41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Shape 42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3" name="Shape 43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44" name="Shape 4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" name="Shape 45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46" name="Shape 46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47" name="Shape 47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pic>
        <p:nvPicPr>
          <p:cNvPr id="48" name="Shape 4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" name="Shape 49"/>
          <p:cNvGrpSpPr/>
          <p:nvPr/>
        </p:nvGrpSpPr>
        <p:grpSpPr>
          <a:xfrm>
            <a:off x="1981200" y="6872500"/>
            <a:ext cx="20035800" cy="8805900"/>
            <a:chOff x="-69500" y="-2681025"/>
            <a:chExt cx="20035800" cy="8805900"/>
          </a:xfrm>
        </p:grpSpPr>
        <p:sp>
          <p:nvSpPr>
            <p:cNvPr id="50" name="Shape 50"/>
            <p:cNvSpPr txBox="1"/>
            <p:nvPr/>
          </p:nvSpPr>
          <p:spPr>
            <a:xfrm flipH="1">
              <a:off x="-69500" y="-173625"/>
              <a:ext cx="20035800" cy="62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Space-based STEM outreach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Work with K-12 students to build trackers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Stream live video to handheld receivers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Citizen science project with secondary mission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Give college students experience in aerospace...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1" name="Shape 51"/>
            <p:cNvSpPr txBox="1"/>
            <p:nvPr/>
          </p:nvSpPr>
          <p:spPr>
            <a:xfrm>
              <a:off x="2633200" y="-2681025"/>
              <a:ext cx="14630400" cy="20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Primary Mission</a:t>
              </a:r>
              <a:endParaRPr b="1" i="0" sz="10600" u="none" cap="none" strike="noStrike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52" name="Shape 52"/>
          <p:cNvGrpSpPr/>
          <p:nvPr/>
        </p:nvGrpSpPr>
        <p:grpSpPr>
          <a:xfrm>
            <a:off x="23169600" y="21257288"/>
            <a:ext cx="20035800" cy="8729700"/>
            <a:chOff x="1464100" y="10901838"/>
            <a:chExt cx="20035800" cy="8729700"/>
          </a:xfrm>
        </p:grpSpPr>
        <p:sp>
          <p:nvSpPr>
            <p:cNvPr id="53" name="Shape 53"/>
            <p:cNvSpPr txBox="1"/>
            <p:nvPr/>
          </p:nvSpPr>
          <p:spPr>
            <a:xfrm flipH="1">
              <a:off x="1464100" y="13333038"/>
              <a:ext cx="20035800" cy="62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Cirrus flux camera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Scientists from the University of Oregon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Top-down view of high-altitude cirrus clouds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Research to improve climate models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4" name="Shape 54"/>
            <p:cNvSpPr txBox="1"/>
            <p:nvPr/>
          </p:nvSpPr>
          <p:spPr>
            <a:xfrm>
              <a:off x="4166800" y="10901838"/>
              <a:ext cx="14630400" cy="20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Secondary Mission</a:t>
              </a:r>
              <a:endParaRPr b="1" i="0" sz="10600" u="none" cap="none" strike="noStrike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pic>
        <p:nvPicPr>
          <p:cNvPr id="55" name="Shape 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154799" y="6544500"/>
            <a:ext cx="15218801" cy="13482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Shape 5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14838" y="19619957"/>
            <a:ext cx="15218824" cy="1059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" name="Shape 64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65" name="Shape 6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6" name="Shape 66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67" name="Shape 67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68" name="Shape 68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grpSp>
        <p:nvGrpSpPr>
          <p:cNvPr id="69" name="Shape 69"/>
          <p:cNvGrpSpPr/>
          <p:nvPr/>
        </p:nvGrpSpPr>
        <p:grpSpPr>
          <a:xfrm>
            <a:off x="11927700" y="6278125"/>
            <a:ext cx="20035800" cy="8805900"/>
            <a:chOff x="679800" y="6278125"/>
            <a:chExt cx="20035800" cy="8805900"/>
          </a:xfrm>
        </p:grpSpPr>
        <p:sp>
          <p:nvSpPr>
            <p:cNvPr id="70" name="Shape 70"/>
            <p:cNvSpPr txBox="1"/>
            <p:nvPr/>
          </p:nvSpPr>
          <p:spPr>
            <a:xfrm flipH="1">
              <a:off x="679800" y="8785525"/>
              <a:ext cx="20035800" cy="62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Specification defined by Cal Poly in 1999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Set of standards to simplify design and integration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Lowered the barrier to entry for university groups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Based on 100 mm cube units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Compared to full-size (100’s or 1000’s of kg) satellite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71" name="Shape 71"/>
            <p:cNvSpPr txBox="1"/>
            <p:nvPr/>
          </p:nvSpPr>
          <p:spPr>
            <a:xfrm>
              <a:off x="3382500" y="6278125"/>
              <a:ext cx="14630400" cy="20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OreSat is a CubeSat</a:t>
              </a:r>
              <a:endParaRPr b="1" i="0" sz="10600" u="none" cap="none" strike="noStrike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pic>
        <p:nvPicPr>
          <p:cNvPr id="72" name="Shape 7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Shape 73"/>
          <p:cNvGrpSpPr/>
          <p:nvPr/>
        </p:nvGrpSpPr>
        <p:grpSpPr>
          <a:xfrm>
            <a:off x="1962238" y="16262517"/>
            <a:ext cx="18490932" cy="15067768"/>
            <a:chOff x="1945301" y="13419506"/>
            <a:chExt cx="20595825" cy="16238569"/>
          </a:xfrm>
        </p:grpSpPr>
        <p:pic>
          <p:nvPicPr>
            <p:cNvPr id="74" name="Shape 7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1945301" y="13419506"/>
              <a:ext cx="20595825" cy="561101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5" name="Shape 7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945304" y="18039925"/>
              <a:ext cx="20595812" cy="1161815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6" name="Shape 7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1884925" y="16262525"/>
            <a:ext cx="20871475" cy="11740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/>
          <p:cNvPicPr preferRelativeResize="0"/>
          <p:nvPr/>
        </p:nvPicPr>
        <p:blipFill rotWithShape="1">
          <a:blip r:embed="rId3">
            <a:alphaModFix amt="13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Shape 84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85" name="Shape 8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6" name="Shape 86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87" name="Shape 87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88" name="Shape 88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grpSp>
        <p:nvGrpSpPr>
          <p:cNvPr id="89" name="Shape 89"/>
          <p:cNvGrpSpPr/>
          <p:nvPr/>
        </p:nvGrpSpPr>
        <p:grpSpPr>
          <a:xfrm>
            <a:off x="12308700" y="6278125"/>
            <a:ext cx="20035800" cy="8882100"/>
            <a:chOff x="1060800" y="6278125"/>
            <a:chExt cx="20035800" cy="8882100"/>
          </a:xfrm>
        </p:grpSpPr>
        <p:sp>
          <p:nvSpPr>
            <p:cNvPr id="90" name="Shape 90"/>
            <p:cNvSpPr txBox="1"/>
            <p:nvPr/>
          </p:nvSpPr>
          <p:spPr>
            <a:xfrm flipH="1">
              <a:off x="1060800" y="8861725"/>
              <a:ext cx="20035800" cy="62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Selected by NASA’s CubeSat Launch Initiative (CSLI)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Hand-off to NanoRacks for testing and integration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Launch to ISS on commercial resupply mission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Deploy into low Earth orbit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indent="-609600" lvl="0" marL="45720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C4587"/>
                </a:buClr>
                <a:buSzPts val="6000"/>
                <a:buFont typeface="Ubuntu"/>
                <a:buChar char="●"/>
              </a:pPr>
              <a:r>
                <a:rPr b="1" lang="en-US" sz="60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Decay in 6-12 months</a:t>
              </a:r>
              <a:endParaRPr b="1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1" name="Shape 91"/>
            <p:cNvSpPr txBox="1"/>
            <p:nvPr/>
          </p:nvSpPr>
          <p:spPr>
            <a:xfrm>
              <a:off x="3077700" y="6278125"/>
              <a:ext cx="14630400" cy="205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600"/>
                <a:buFont typeface="Arial"/>
                <a:buNone/>
              </a:pPr>
              <a:r>
                <a:rPr b="1" lang="en-US" sz="10600">
                  <a:solidFill>
                    <a:srgbClr val="1C4587"/>
                  </a:solidFill>
                  <a:latin typeface="Ubuntu"/>
                  <a:ea typeface="Ubuntu"/>
                  <a:cs typeface="Ubuntu"/>
                  <a:sym typeface="Ubuntu"/>
                </a:rPr>
                <a:t>Getting to Space</a:t>
              </a:r>
              <a:endParaRPr b="1" i="0" sz="10600" u="none" cap="none" strike="noStrike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pic>
        <p:nvPicPr>
          <p:cNvPr id="92" name="Shape 9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118550" y="17270838"/>
            <a:ext cx="18288000" cy="1165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 rotWithShape="1">
          <a:blip r:embed="rId7">
            <a:alphaModFix/>
          </a:blip>
          <a:srcRect b="37236" l="0" r="0" t="19939"/>
          <a:stretch/>
        </p:blipFill>
        <p:spPr>
          <a:xfrm>
            <a:off x="615575" y="17674825"/>
            <a:ext cx="22418801" cy="1130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045475" y="6887925"/>
            <a:ext cx="7620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5482772" y="7392725"/>
            <a:ext cx="6819028" cy="843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286000" y="9362046"/>
            <a:ext cx="7620000" cy="630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0" y="22028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" name="Shape 105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106" name="Shape 10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7" name="Shape 107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108" name="Shape 108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09" name="Shape 109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6293550" y="6691838"/>
            <a:ext cx="181977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600"/>
              <a:buFont typeface="Arial"/>
              <a:buNone/>
            </a:pPr>
            <a:r>
              <a:rPr b="1" lang="en-US" sz="10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Canted Turnstile Array</a:t>
            </a:r>
            <a:endParaRPr b="1" i="0" sz="10600" u="none" cap="none" strike="noStrike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>
            <a:off x="-76138" y="9123062"/>
            <a:ext cx="39376790" cy="2214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326301" y="7453850"/>
            <a:ext cx="12619125" cy="9657826"/>
          </a:xfrm>
          <a:prstGeom prst="rect">
            <a:avLst/>
          </a:prstGeom>
          <a:noFill/>
          <a:ln cap="flat" cmpd="sng" w="3810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hape 119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Shape 120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" name="Shape 121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122" name="Shape 12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3" name="Shape 123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124" name="Shape 124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25" name="Shape 125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26" name="Shape 126"/>
          <p:cNvSpPr txBox="1"/>
          <p:nvPr/>
        </p:nvSpPr>
        <p:spPr>
          <a:xfrm>
            <a:off x="13405700" y="6513913"/>
            <a:ext cx="146304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600"/>
              <a:buFont typeface="Arial"/>
              <a:buNone/>
            </a:pPr>
            <a:r>
              <a:rPr b="1" lang="en-US" sz="10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Design Constraints</a:t>
            </a:r>
            <a:endParaRPr b="1" i="0" sz="10600" u="none" cap="none" strike="noStrike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/>
        </p:nvSpPr>
        <p:spPr>
          <a:xfrm flipH="1">
            <a:off x="5841975" y="24245638"/>
            <a:ext cx="29148000" cy="55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Able to be stowed for up to 6 months and still deploy reliably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Able to withstand harsh launch and orbital environments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2 poles to be 140mm in length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2 poles to be 190mm in length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Deploy between 15 and 60 degrees off the plane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29" name="Shape 129"/>
          <p:cNvPicPr preferRelativeResize="0"/>
          <p:nvPr/>
        </p:nvPicPr>
        <p:blipFill rotWithShape="1">
          <a:blip r:embed="rId6">
            <a:alphaModFix/>
          </a:blip>
          <a:srcRect b="29" l="4594" r="4793" t="0"/>
          <a:stretch/>
        </p:blipFill>
        <p:spPr>
          <a:xfrm rot="-5400000">
            <a:off x="5648388" y="11626612"/>
            <a:ext cx="11014150" cy="11888925"/>
          </a:xfrm>
          <a:prstGeom prst="rect">
            <a:avLst/>
          </a:prstGeom>
          <a:noFill/>
          <a:ln cap="flat" cmpd="sng" w="3810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7">
            <a:alphaModFix/>
          </a:blip>
          <a:srcRect b="2181" l="0" r="11410" t="0"/>
          <a:stretch/>
        </p:blipFill>
        <p:spPr>
          <a:xfrm rot="-5400000">
            <a:off x="25833512" y="11704375"/>
            <a:ext cx="10990125" cy="11733400"/>
          </a:xfrm>
          <a:prstGeom prst="rect">
            <a:avLst/>
          </a:prstGeom>
          <a:noFill/>
          <a:ln cap="flat" cmpd="sng" w="3810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1" name="Shape 131"/>
          <p:cNvSpPr txBox="1"/>
          <p:nvPr/>
        </p:nvSpPr>
        <p:spPr>
          <a:xfrm flipH="1">
            <a:off x="5842125" y="9328400"/>
            <a:ext cx="103434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Fits on end cap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Stows under 7mm high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2" name="Shape 132"/>
          <p:cNvSpPr txBox="1"/>
          <p:nvPr/>
        </p:nvSpPr>
        <p:spPr>
          <a:xfrm flipH="1">
            <a:off x="25461875" y="9328400"/>
            <a:ext cx="103434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Fits on end card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Stows under 17mm high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3" name="Shape 133"/>
          <p:cNvSpPr txBox="1"/>
          <p:nvPr/>
        </p:nvSpPr>
        <p:spPr>
          <a:xfrm>
            <a:off x="14015175" y="16873963"/>
            <a:ext cx="146304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600"/>
              <a:buFont typeface="Arial"/>
              <a:buNone/>
            </a:pPr>
            <a:r>
              <a:rPr b="1" lang="en-US" sz="10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OR</a:t>
            </a:r>
            <a:endParaRPr b="1" i="0" sz="10600" u="none" cap="none" strike="noStrike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0" y="2126625"/>
            <a:ext cx="43891194" cy="308094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0" name="Shape 140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1" name="Shape 141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142" name="Shape 14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3" name="Shape 143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144" name="Shape 144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46" name="Shape 146"/>
          <p:cNvSpPr txBox="1"/>
          <p:nvPr/>
        </p:nvSpPr>
        <p:spPr>
          <a:xfrm>
            <a:off x="12577400" y="6221825"/>
            <a:ext cx="146304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600"/>
              <a:buFont typeface="Arial"/>
              <a:buNone/>
            </a:pPr>
            <a:r>
              <a:rPr b="1" lang="en-US" sz="10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Inspiration</a:t>
            </a:r>
            <a:endParaRPr b="1" i="0" sz="10600" u="none" cap="none" strike="noStrike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47" name="Shape 14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Shape 148"/>
          <p:cNvSpPr txBox="1"/>
          <p:nvPr/>
        </p:nvSpPr>
        <p:spPr>
          <a:xfrm flipH="1">
            <a:off x="5615325" y="28017325"/>
            <a:ext cx="122685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GOMspace Nanocom ANT43</a:t>
            </a: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0		</a:t>
            </a: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						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2425" y="19888438"/>
            <a:ext cx="8819901" cy="6837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Shape 1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82426" y="9580642"/>
            <a:ext cx="8819900" cy="901592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1" name="Shape 15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093363" y="9635449"/>
            <a:ext cx="14335367" cy="7767600"/>
          </a:xfrm>
          <a:prstGeom prst="rect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2" name="Shape 152"/>
          <p:cNvSpPr txBox="1"/>
          <p:nvPr/>
        </p:nvSpPr>
        <p:spPr>
          <a:xfrm flipH="1">
            <a:off x="22211850" y="28017325"/>
            <a:ext cx="180984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ELFIN  (Electron Losses and Fields INvestigation) 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53" name="Shape 15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6250863" y="18771837"/>
            <a:ext cx="10020375" cy="7876700"/>
          </a:xfrm>
          <a:prstGeom prst="rect">
            <a:avLst/>
          </a:prstGeom>
          <a:noFill/>
          <a:ln cap="flat" cmpd="sng" w="1524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54" name="Shape 154"/>
          <p:cNvCxnSpPr/>
          <p:nvPr/>
        </p:nvCxnSpPr>
        <p:spPr>
          <a:xfrm>
            <a:off x="19897850" y="9504600"/>
            <a:ext cx="0" cy="2057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hape 160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-164800" y="2109000"/>
            <a:ext cx="43891194" cy="308094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1" name="Shape 161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2" name="Shape 162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163" name="Shape 16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4" name="Shape 164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165" name="Shape 165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66" name="Shape 166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67" name="Shape 167"/>
          <p:cNvSpPr txBox="1"/>
          <p:nvPr/>
        </p:nvSpPr>
        <p:spPr>
          <a:xfrm>
            <a:off x="10708325" y="5938550"/>
            <a:ext cx="181518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600"/>
              <a:buFont typeface="Arial"/>
              <a:buNone/>
            </a:pPr>
            <a:r>
              <a:rPr b="1" lang="en-US" sz="10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Tape Measure Prototypes</a:t>
            </a:r>
            <a:endParaRPr b="1" i="0" sz="10600" u="none" cap="none" strike="noStrike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68" name="Shape 16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Shape 169"/>
          <p:cNvSpPr txBox="1"/>
          <p:nvPr/>
        </p:nvSpPr>
        <p:spPr>
          <a:xfrm flipH="1">
            <a:off x="3071775" y="8439800"/>
            <a:ext cx="55635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Hinge Design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70" name="Shape 170"/>
          <p:cNvSpPr txBox="1"/>
          <p:nvPr/>
        </p:nvSpPr>
        <p:spPr>
          <a:xfrm flipH="1">
            <a:off x="24305575" y="8396800"/>
            <a:ext cx="5563500" cy="13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Roll-up Design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171" name="Shape 171"/>
          <p:cNvCxnSpPr/>
          <p:nvPr/>
        </p:nvCxnSpPr>
        <p:spPr>
          <a:xfrm>
            <a:off x="19755263" y="9446650"/>
            <a:ext cx="57900" cy="2028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2" name="Shape 1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51525" y="10016544"/>
            <a:ext cx="14630400" cy="8465906"/>
          </a:xfrm>
          <a:prstGeom prst="rect">
            <a:avLst/>
          </a:prstGeom>
          <a:noFill/>
          <a:ln cap="flat" cmpd="sng" w="38100">
            <a:solidFill>
              <a:srgbClr val="112A5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3" name="Shape 17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51525" y="19225759"/>
            <a:ext cx="14630400" cy="9365591"/>
          </a:xfrm>
          <a:prstGeom prst="rect">
            <a:avLst/>
          </a:prstGeom>
          <a:noFill/>
          <a:ln cap="flat" cmpd="sng" w="38100">
            <a:solidFill>
              <a:srgbClr val="112A5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4" name="Shape 17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186509" y="10387750"/>
            <a:ext cx="19468901" cy="7723500"/>
          </a:xfrm>
          <a:prstGeom prst="rect">
            <a:avLst/>
          </a:prstGeom>
          <a:noFill/>
          <a:ln cap="flat" cmpd="sng" w="38100">
            <a:solidFill>
              <a:srgbClr val="112A5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75" name="Shape 17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4305575" y="19553138"/>
            <a:ext cx="15230746" cy="8710825"/>
          </a:xfrm>
          <a:prstGeom prst="rect">
            <a:avLst/>
          </a:prstGeom>
          <a:noFill/>
          <a:ln cap="flat" cmpd="sng" w="38100">
            <a:solidFill>
              <a:srgbClr val="112A54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6" name="Shape 176"/>
          <p:cNvSpPr txBox="1"/>
          <p:nvPr/>
        </p:nvSpPr>
        <p:spPr>
          <a:xfrm flipH="1">
            <a:off x="3071775" y="28911800"/>
            <a:ext cx="103434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Torsion spring hinge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Steel tape spring poles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77" name="Shape 177"/>
          <p:cNvSpPr txBox="1"/>
          <p:nvPr/>
        </p:nvSpPr>
        <p:spPr>
          <a:xfrm flipH="1">
            <a:off x="24305575" y="28911800"/>
            <a:ext cx="103434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Steel tape spring poles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 rotWithShape="1">
          <a:blip r:embed="rId3">
            <a:alphaModFix amt="14000"/>
          </a:blip>
          <a:srcRect b="0" l="4156" r="3686" t="0"/>
          <a:stretch/>
        </p:blipFill>
        <p:spPr>
          <a:xfrm>
            <a:off x="-164800" y="2109000"/>
            <a:ext cx="43891194" cy="308094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4" name="Shape 184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498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5" name="Shape 185"/>
          <p:cNvGrpSpPr/>
          <p:nvPr/>
        </p:nvGrpSpPr>
        <p:grpSpPr>
          <a:xfrm>
            <a:off x="28766413" y="30216638"/>
            <a:ext cx="13989986" cy="1748138"/>
            <a:chOff x="29452213" y="30673838"/>
            <a:chExt cx="13989986" cy="1748138"/>
          </a:xfrm>
        </p:grpSpPr>
        <p:pic>
          <p:nvPicPr>
            <p:cNvPr id="186" name="Shape 18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1087384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7" name="Shape 187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000"/>
                <a:buFont typeface="Arial"/>
                <a:buNone/>
              </a:pPr>
              <a:r>
                <a:rPr b="0" i="0" lang="en-US" sz="6000" u="none" cap="none" strike="noStrike">
                  <a:solidFill>
                    <a:srgbClr val="000000"/>
                  </a:solidFill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b="0" i="0" sz="6000" u="none" cap="none" strike="noStrike">
                <a:solidFill>
                  <a:srgbClr val="000000"/>
                </a:solidFill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sp>
        <p:nvSpPr>
          <p:cNvPr id="188" name="Shape 188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0"/>
              <a:buFont typeface="Arial"/>
              <a:buNone/>
            </a:pPr>
            <a:r>
              <a:rPr b="0" i="0" lang="en-US" sz="160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i="0" lang="en-US" sz="16000" u="none" cap="none" strike="noStrike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i="0" sz="16000" u="none" cap="none" strike="noStrike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t/>
            </a:r>
            <a:endParaRPr b="0" i="0" sz="4200" u="none" cap="none" strike="noStrike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89" name="Shape 189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b="0" i="0" sz="3600" u="none" cap="none" strike="noStrike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190" name="Shape 190"/>
          <p:cNvSpPr txBox="1"/>
          <p:nvPr/>
        </p:nvSpPr>
        <p:spPr>
          <a:xfrm>
            <a:off x="3416600" y="6376475"/>
            <a:ext cx="304290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600"/>
              <a:buFont typeface="Arial"/>
              <a:buNone/>
            </a:pPr>
            <a:r>
              <a:rPr b="1" lang="en-US" sz="10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Updated Requirements and Design</a:t>
            </a:r>
            <a:endParaRPr b="1" i="0" sz="10600" u="none" cap="none" strike="noStrike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91" name="Shape 19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Shape 19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12275" y="13722100"/>
            <a:ext cx="16482383" cy="923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Shape 193"/>
          <p:cNvPicPr preferRelativeResize="0"/>
          <p:nvPr/>
        </p:nvPicPr>
        <p:blipFill rotWithShape="1">
          <a:blip r:embed="rId7">
            <a:alphaModFix/>
          </a:blip>
          <a:srcRect b="0" l="50648" r="0" t="0"/>
          <a:stretch/>
        </p:blipFill>
        <p:spPr>
          <a:xfrm rot="-5400000">
            <a:off x="19894864" y="2552089"/>
            <a:ext cx="21905722" cy="27630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4" name="Shape 194"/>
          <p:cNvCxnSpPr/>
          <p:nvPr/>
        </p:nvCxnSpPr>
        <p:spPr>
          <a:xfrm flipH="1">
            <a:off x="23268750" y="27251125"/>
            <a:ext cx="15795900" cy="120600"/>
          </a:xfrm>
          <a:prstGeom prst="straightConnector1">
            <a:avLst/>
          </a:prstGeom>
          <a:noFill/>
          <a:ln cap="flat" cmpd="sng" w="76200">
            <a:solidFill>
              <a:srgbClr val="112A5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5" name="Shape 195"/>
          <p:cNvSpPr txBox="1"/>
          <p:nvPr/>
        </p:nvSpPr>
        <p:spPr>
          <a:xfrm flipH="1">
            <a:off x="4096450" y="9153825"/>
            <a:ext cx="20896200" cy="42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Layered, non-conductive fiberglass tape springs</a:t>
            </a:r>
            <a:endParaRPr b="1" sz="6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Bistable configuration</a:t>
            </a:r>
            <a:endParaRPr b="1" sz="6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4 embedded wires per pole</a:t>
            </a:r>
            <a:endParaRPr b="1" sz="6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609600" lvl="0" marL="13716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6000"/>
              <a:buFont typeface="Ubuntu"/>
              <a:buChar char="●"/>
            </a:pPr>
            <a:r>
              <a:rPr b="1" lang="en-US" sz="6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End card mount (17mm stowed height)</a:t>
            </a:r>
            <a:endParaRPr b="1" sz="6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6" name="Shape 196"/>
          <p:cNvSpPr txBox="1"/>
          <p:nvPr/>
        </p:nvSpPr>
        <p:spPr>
          <a:xfrm flipH="1">
            <a:off x="6750988" y="23290638"/>
            <a:ext cx="8605500" cy="17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Stowed configuration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7" name="Shape 197"/>
          <p:cNvSpPr txBox="1"/>
          <p:nvPr/>
        </p:nvSpPr>
        <p:spPr>
          <a:xfrm flipH="1">
            <a:off x="26233725" y="27598425"/>
            <a:ext cx="12725400" cy="17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Deployed</a:t>
            </a: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 configuration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98" name="Shape 19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888750" y="25524368"/>
            <a:ext cx="16482375" cy="5978582"/>
          </a:xfrm>
          <a:prstGeom prst="rect">
            <a:avLst/>
          </a:prstGeom>
          <a:noFill/>
          <a:ln cap="flat" cmpd="sng" w="38100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fault Design">
  <a:themeElements>
    <a:clrScheme name="Default Design 3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DDDDDD"/>
      </a:accent1>
      <a:accent2>
        <a:srgbClr val="808080"/>
      </a:accent2>
      <a:accent3>
        <a:srgbClr val="FFFFFF"/>
      </a:accent3>
      <a:accent4>
        <a:srgbClr val="000000"/>
      </a:accent4>
      <a:accent5>
        <a:srgbClr val="EBEBEB"/>
      </a:accent5>
      <a:accent6>
        <a:srgbClr val="737373"/>
      </a:accent6>
      <a:hlink>
        <a:srgbClr val="4D4D4D"/>
      </a:hlink>
      <a:folHlink>
        <a:srgbClr val="EAEAE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